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732" r:id="rId1"/>
  </p:sldMasterIdLst>
  <p:notesMasterIdLst>
    <p:notesMasterId r:id="rId11"/>
  </p:notesMasterIdLst>
  <p:sldIdLst>
    <p:sldId id="256" r:id="rId2"/>
    <p:sldId id="257" r:id="rId3"/>
    <p:sldId id="265" r:id="rId4"/>
    <p:sldId id="266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  <p:embeddedFont>
      <p:font typeface="Trebuchet MS" panose="020B0703020202090204" pitchFamily="34" charset="0"/>
      <p:regular r:id="rId20"/>
      <p:bold r:id="rId21"/>
      <p:italic r:id="rId22"/>
    </p:embeddedFont>
    <p:embeddedFont>
      <p:font typeface="Wingdings 2" pitchFamily="2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4"/>
    <p:restoredTop sz="94679"/>
  </p:normalViewPr>
  <p:slideViewPr>
    <p:cSldViewPr snapToGrid="0" snapToObjects="1">
      <p:cViewPr varScale="1">
        <p:scale>
          <a:sx n="88" d="100"/>
          <a:sy n="88" d="100"/>
        </p:scale>
        <p:origin x="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04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05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99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486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055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663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640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52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744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04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558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1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29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914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2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ctrTitle"/>
          </p:nvPr>
        </p:nvSpPr>
        <p:spPr>
          <a:xfrm>
            <a:off x="1068799" y="651720"/>
            <a:ext cx="91662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5400" b="1" dirty="0">
                <a:solidFill>
                  <a:schemeClr val="tx1"/>
                </a:solidFill>
              </a:rPr>
              <a:t>Join Our Team</a:t>
            </a:r>
            <a:endParaRPr sz="5400" b="1" dirty="0">
              <a:solidFill>
                <a:schemeClr val="tx1"/>
              </a:solidFill>
            </a:endParaRPr>
          </a:p>
        </p:txBody>
      </p:sp>
      <p:pic>
        <p:nvPicPr>
          <p:cNvPr id="142" name="Google Shape;142;p15" descr="http://www.ccdaweb.org/resources/Pictures/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9627" y="4510631"/>
            <a:ext cx="2643801" cy="207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4">
            <a:alphaModFix/>
          </a:blip>
          <a:srcRect l="18143" t="33719" r="16834"/>
          <a:stretch/>
        </p:blipFill>
        <p:spPr>
          <a:xfrm>
            <a:off x="2643801" y="1378286"/>
            <a:ext cx="6016196" cy="45994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6"/>
          <p:cNvPicPr preferRelativeResize="0"/>
          <p:nvPr/>
        </p:nvPicPr>
        <p:blipFill rotWithShape="1">
          <a:blip r:embed="rId3"/>
          <a:srcRect l="14992" t="-26" r="34240" b="24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0" name="Google Shape;150;p16"/>
          <p:cNvSpPr txBox="1">
            <a:spLocks noGrp="1"/>
          </p:cNvSpPr>
          <p:nvPr>
            <p:ph type="ctrTitle"/>
          </p:nvPr>
        </p:nvSpPr>
        <p:spPr>
          <a:xfrm>
            <a:off x="562300" y="0"/>
            <a:ext cx="7087552" cy="108093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spcAft>
                <a:spcPts val="0"/>
              </a:spcAft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</a:rPr>
              <a:t>Network, Learn, Serve, Lead</a:t>
            </a:r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562300" y="938428"/>
            <a:ext cx="6709357" cy="359931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342900" lvl="0" indent="-342900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Cambria" panose="02040503050406030204" pitchFamily="18" charset="0"/>
              </a:rPr>
              <a:t>CCDA Has Many Opportunities For Career Development Professionals And Students</a:t>
            </a:r>
          </a:p>
          <a:p>
            <a:pPr marL="914400" lvl="1" indent="-3429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Cambria" panose="02040503050406030204" pitchFamily="18" charset="0"/>
              </a:rPr>
              <a:t>Plan Local Chapter Events</a:t>
            </a:r>
          </a:p>
          <a:p>
            <a:pPr marL="914400" lvl="1" indent="-3429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Cambria" panose="02040503050406030204" pitchFamily="18" charset="0"/>
              </a:rPr>
              <a:t>Plan Regional Conferences</a:t>
            </a:r>
          </a:p>
          <a:p>
            <a:pPr marL="914400" lvl="1" indent="-3429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Cambria" panose="02040503050406030204" pitchFamily="18" charset="0"/>
              </a:rPr>
              <a:t>Gain Leadership Experience On Our Board</a:t>
            </a:r>
          </a:p>
          <a:p>
            <a:pPr marL="914400" lvl="1" indent="-3429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Cambria" panose="02040503050406030204" pitchFamily="18" charset="0"/>
              </a:rPr>
              <a:t>Share Your Expertise As A Workshop Facilitator</a:t>
            </a:r>
          </a:p>
          <a:p>
            <a:pPr marL="914400" lvl="1" indent="-3429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Cambria" panose="02040503050406030204" pitchFamily="18" charset="0"/>
              </a:rPr>
              <a:t>Advocate For The Field Of Career Development</a:t>
            </a:r>
          </a:p>
          <a:p>
            <a:pPr marL="914400" lvl="1" indent="-3429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Cambria" panose="02040503050406030204" pitchFamily="18" charset="0"/>
              </a:rPr>
              <a:t>Publicize Events And Opportunities On Social Media</a:t>
            </a:r>
          </a:p>
          <a:p>
            <a:pPr marL="914400" lvl="1" indent="-3429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Cambria" panose="02040503050406030204" pitchFamily="18" charset="0"/>
              </a:rPr>
              <a:t>Recruit New Members</a:t>
            </a:r>
          </a:p>
          <a:p>
            <a:pPr marL="457200" lvl="0" indent="-3429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endParaRPr lang="en-US" sz="2400" cap="none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55;p17">
            <a:extLst>
              <a:ext uri="{FF2B5EF4-FFF2-40B4-BE49-F238E27FC236}">
                <a16:creationId xmlns:a16="http://schemas.microsoft.com/office/drawing/2014/main" id="{2FBB38EA-191E-BF45-AFEE-659A0541ADE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613809"/>
            <a:ext cx="9104026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4000" b="1" dirty="0">
                <a:solidFill>
                  <a:schemeClr val="tx1"/>
                </a:solidFill>
              </a:rPr>
              <a:t>Opportunities for Elected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Positions and Positions at Large</a:t>
            </a:r>
            <a:endParaRPr sz="4000" b="1" dirty="0">
              <a:solidFill>
                <a:schemeClr val="tx1"/>
              </a:solidFill>
            </a:endParaRPr>
          </a:p>
        </p:txBody>
      </p:sp>
      <p:sp>
        <p:nvSpPr>
          <p:cNvPr id="25" name="Google Shape;158;p17">
            <a:extLst>
              <a:ext uri="{FF2B5EF4-FFF2-40B4-BE49-F238E27FC236}">
                <a16:creationId xmlns:a16="http://schemas.microsoft.com/office/drawing/2014/main" id="{1C5873C9-778D-5A4B-8FC6-889A1B75A9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7223" y="2285828"/>
            <a:ext cx="3933595" cy="1039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President-Elect </a:t>
            </a:r>
          </a:p>
          <a:p>
            <a:pPr marL="342900" lvl="0" indent="-342900" algn="l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Treasurer/Finance Chair </a:t>
            </a:r>
          </a:p>
          <a:p>
            <a:pPr marL="342900" lvl="0" indent="-342900" algn="l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Secretary </a:t>
            </a:r>
          </a:p>
          <a:p>
            <a:pPr marL="342900" lvl="0" indent="-342900" algn="l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" pitchFamily="2" charset="0"/>
            </a:endParaRPr>
          </a:p>
        </p:txBody>
      </p:sp>
      <p:pic>
        <p:nvPicPr>
          <p:cNvPr id="27" name="Google Shape;156;p17">
            <a:extLst>
              <a:ext uri="{FF2B5EF4-FFF2-40B4-BE49-F238E27FC236}">
                <a16:creationId xmlns:a16="http://schemas.microsoft.com/office/drawing/2014/main" id="{B27EC7E1-F6B1-1548-825A-71391F9321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26" t="17112" r="-5280" b="21593"/>
          <a:stretch/>
        </p:blipFill>
        <p:spPr>
          <a:xfrm>
            <a:off x="8236871" y="3191402"/>
            <a:ext cx="4189174" cy="370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57;p17">
            <a:extLst>
              <a:ext uri="{FF2B5EF4-FFF2-40B4-BE49-F238E27FC236}">
                <a16:creationId xmlns:a16="http://schemas.microsoft.com/office/drawing/2014/main" id="{ADACA69A-FA55-464E-98F9-E2A85E013C5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5228" y="-1"/>
            <a:ext cx="3933595" cy="32066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0FB07-BD94-8F4C-A7C2-1376238E4AF0}"/>
              </a:ext>
            </a:extLst>
          </p:cNvPr>
          <p:cNvSpPr txBox="1"/>
          <p:nvPr/>
        </p:nvSpPr>
        <p:spPr>
          <a:xfrm>
            <a:off x="4531374" y="2107823"/>
            <a:ext cx="3468275" cy="396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Business and Industry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Community Partnerships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Association Relations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Marketing and Public Relations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Conference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Finance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Private Practice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Higher Education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K-12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Advocacy</a:t>
            </a:r>
          </a:p>
        </p:txBody>
      </p:sp>
    </p:spTree>
    <p:extLst>
      <p:ext uri="{BB962C8B-B14F-4D97-AF65-F5344CB8AC3E}">
        <p14:creationId xmlns:p14="http://schemas.microsoft.com/office/powerpoint/2010/main" val="73127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55;p17">
            <a:extLst>
              <a:ext uri="{FF2B5EF4-FFF2-40B4-BE49-F238E27FC236}">
                <a16:creationId xmlns:a16="http://schemas.microsoft.com/office/drawing/2014/main" id="{2FBB38EA-191E-BF45-AFEE-659A0541ADE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8048" y="157234"/>
            <a:ext cx="9104026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4200" b="1" dirty="0">
                <a:solidFill>
                  <a:schemeClr val="tx1"/>
                </a:solidFill>
              </a:rPr>
              <a:t>Board and Committees</a:t>
            </a:r>
            <a:endParaRPr sz="4200" b="1" dirty="0">
              <a:solidFill>
                <a:schemeClr val="tx1"/>
              </a:solidFill>
            </a:endParaRPr>
          </a:p>
        </p:txBody>
      </p:sp>
      <p:pic>
        <p:nvPicPr>
          <p:cNvPr id="27" name="Google Shape;156;p17">
            <a:extLst>
              <a:ext uri="{FF2B5EF4-FFF2-40B4-BE49-F238E27FC236}">
                <a16:creationId xmlns:a16="http://schemas.microsoft.com/office/drawing/2014/main" id="{B27EC7E1-F6B1-1548-825A-71391F9321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26" t="17112" r="-5280" b="21593"/>
          <a:stretch/>
        </p:blipFill>
        <p:spPr>
          <a:xfrm>
            <a:off x="8236871" y="3191402"/>
            <a:ext cx="4189174" cy="370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57;p17">
            <a:extLst>
              <a:ext uri="{FF2B5EF4-FFF2-40B4-BE49-F238E27FC236}">
                <a16:creationId xmlns:a16="http://schemas.microsoft.com/office/drawing/2014/main" id="{ADACA69A-FA55-464E-98F9-E2A85E013C5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5228" y="-1"/>
            <a:ext cx="3933595" cy="32066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0FB07-BD94-8F4C-A7C2-1376238E4AF0}"/>
              </a:ext>
            </a:extLst>
          </p:cNvPr>
          <p:cNvSpPr txBox="1"/>
          <p:nvPr/>
        </p:nvSpPr>
        <p:spPr>
          <a:xfrm>
            <a:off x="608048" y="982176"/>
            <a:ext cx="66574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Finance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Communications, Member Services and Marketing Chair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Social Media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Collaborations and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Technology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Grad Student Representative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Regional Chapters Coordinators- </a:t>
            </a:r>
            <a:r>
              <a:rPr lang="en-US" sz="2400" dirty="0" err="1"/>
              <a:t>NoCal</a:t>
            </a:r>
            <a:r>
              <a:rPr lang="en-US" sz="2400" dirty="0"/>
              <a:t> and SoCal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Regional Chapter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Conference Planning Committee (sponsorships and exhibitors)</a:t>
            </a:r>
          </a:p>
          <a:p>
            <a:endParaRPr lang="en-US" sz="24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0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8" descr="Image may contain: text"/>
          <p:cNvPicPr preferRelativeResize="0"/>
          <p:nvPr/>
        </p:nvPicPr>
        <p:blipFill rotWithShape="1">
          <a:blip r:embed="rId3"/>
          <a:srcRect l="1073" t="7235" r="-1072" b="56840"/>
          <a:stretch/>
        </p:blipFill>
        <p:spPr>
          <a:xfrm>
            <a:off x="7550979" y="1"/>
            <a:ext cx="4645152" cy="222503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7" name="Google Shape;167;p18"/>
          <p:cNvSpPr txBox="1">
            <a:spLocks noGrp="1"/>
          </p:cNvSpPr>
          <p:nvPr>
            <p:ph type="ctrTitle"/>
          </p:nvPr>
        </p:nvSpPr>
        <p:spPr>
          <a:xfrm>
            <a:off x="680321" y="31582"/>
            <a:ext cx="7087552" cy="108093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spcAft>
                <a:spcPts val="0"/>
              </a:spcAft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</a:rPr>
              <a:t>Plan CCDA Events</a:t>
            </a:r>
          </a:p>
        </p:txBody>
      </p:sp>
      <p:sp>
        <p:nvSpPr>
          <p:cNvPr id="168" name="Google Shape;168;p18"/>
          <p:cNvSpPr txBox="1">
            <a:spLocks noGrp="1"/>
          </p:cNvSpPr>
          <p:nvPr>
            <p:ph type="subTitle" idx="1"/>
          </p:nvPr>
        </p:nvSpPr>
        <p:spPr>
          <a:xfrm>
            <a:off x="680321" y="1033644"/>
            <a:ext cx="6423211" cy="359931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45720" lvl="0" indent="-228600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</a:rPr>
              <a:t>Take Charge of Your Own Professional Development</a:t>
            </a:r>
          </a:p>
          <a:p>
            <a:pPr marL="4572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</a:rPr>
              <a:t>What do you want to learn?</a:t>
            </a:r>
          </a:p>
          <a:p>
            <a:pPr marL="800100" lvl="1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</a:rPr>
              <a:t>Plan Chapter workshops, social events &amp; mixers</a:t>
            </a:r>
          </a:p>
          <a:p>
            <a:pPr marL="800100" lvl="1" indent="-228600" algn="l"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</a:rPr>
              <a:t>Plan state-wide annual conference</a:t>
            </a:r>
          </a:p>
          <a:p>
            <a:pPr marL="800100" lvl="1" indent="-228600" algn="l"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</a:rPr>
              <a:t>Recruit speakers</a:t>
            </a:r>
          </a:p>
          <a:p>
            <a:pPr marL="800100" lvl="1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</a:rPr>
              <a:t>Choose conference themes and workshops</a:t>
            </a:r>
          </a:p>
          <a:p>
            <a:pPr marL="800100" lvl="1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</a:rPr>
              <a:t>Network with professionals as an event volunteer</a:t>
            </a:r>
          </a:p>
          <a:p>
            <a:pPr marL="800100" lvl="1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</a:rPr>
              <a:t>Meet experts in the field of career development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 rotWithShape="1">
          <a:blip r:embed="rId4"/>
          <a:srcRect l="1483" t="9500" r="29493" b="31996"/>
          <a:stretch/>
        </p:blipFill>
        <p:spPr>
          <a:xfrm>
            <a:off x="7555110" y="2225040"/>
            <a:ext cx="4641021" cy="2407919"/>
          </a:xfrm>
          <a:prstGeom prst="rect">
            <a:avLst/>
          </a:prstGeom>
          <a:noFill/>
        </p:spPr>
      </p:pic>
      <p:pic>
        <p:nvPicPr>
          <p:cNvPr id="164" name="Google Shape;164;p18" descr="No photo description available."/>
          <p:cNvPicPr preferRelativeResize="0"/>
          <p:nvPr/>
        </p:nvPicPr>
        <p:blipFill rotWithShape="1">
          <a:blip r:embed="rId5"/>
          <a:srcRect l="1376" t="12963" r="-1379" b="50000"/>
          <a:stretch/>
        </p:blipFill>
        <p:spPr>
          <a:xfrm>
            <a:off x="7555110" y="4632960"/>
            <a:ext cx="4641021" cy="222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/>
          <p:cNvPicPr preferRelativeResize="0"/>
          <p:nvPr/>
        </p:nvPicPr>
        <p:blipFill rotWithShape="1">
          <a:blip r:embed="rId3"/>
          <a:srcRect t="31148" r="1" b="31849"/>
          <a:stretch/>
        </p:blipFill>
        <p:spPr>
          <a:xfrm>
            <a:off x="7550979" y="1"/>
            <a:ext cx="4645152" cy="222503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6" name="Google Shape;176;p19"/>
          <p:cNvSpPr txBox="1">
            <a:spLocks noGrp="1"/>
          </p:cNvSpPr>
          <p:nvPr>
            <p:ph type="ctrTitle"/>
          </p:nvPr>
        </p:nvSpPr>
        <p:spPr>
          <a:xfrm>
            <a:off x="680321" y="31582"/>
            <a:ext cx="7087552" cy="108093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spcAft>
                <a:spcPts val="0"/>
              </a:spcAft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</a:rPr>
              <a:t>It’s Who You Know</a:t>
            </a:r>
          </a:p>
        </p:txBody>
      </p:sp>
      <p:sp>
        <p:nvSpPr>
          <p:cNvPr id="177" name="Google Shape;177;p19"/>
          <p:cNvSpPr txBox="1">
            <a:spLocks noGrp="1"/>
          </p:cNvSpPr>
          <p:nvPr>
            <p:ph type="subTitle" idx="1"/>
          </p:nvPr>
        </p:nvSpPr>
        <p:spPr>
          <a:xfrm>
            <a:off x="680321" y="1083857"/>
            <a:ext cx="6523367" cy="359931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342900" lvl="0" indent="-228600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cs typeface="Hadassah Friedlaender" panose="020F0502020204030204" pitchFamily="34" charset="0"/>
              </a:rPr>
              <a:t>Many CCDA volunteers have obtained meaningful employment through CCDA contacts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cs typeface="Hadassah Friedlaender" panose="020F0502020204030204" pitchFamily="34" charset="0"/>
              </a:rPr>
              <a:t>CCDA member are mentors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cs typeface="Hadassah Friedlaender" panose="020F0502020204030204" pitchFamily="34" charset="0"/>
              </a:rPr>
              <a:t>CCDA professionals are great resources for industry knowledge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cs typeface="Hadassah Friedlaender" panose="020F0502020204030204" pitchFamily="34" charset="0"/>
              </a:rPr>
              <a:t>CCDA members share best practices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cs typeface="Hadassah Friedlaender" panose="020F0502020204030204" pitchFamily="34" charset="0"/>
              </a:rPr>
              <a:t>CCDA members refer clients to other CCDA members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cs typeface="Hadassah Friedlaender" panose="020F0502020204030204" pitchFamily="34" charset="0"/>
              </a:rPr>
              <a:t>Need a guest speaker? CCDA members help you find industry experts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cs typeface="Hadassah Friedlaender" panose="020F0502020204030204" pitchFamily="34" charset="0"/>
              </a:rPr>
              <a:t>Leadership and volunteer service in your field looks great on your resume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1"/>
              </a:solidFill>
              <a:latin typeface="Cambria" panose="02040503050406030204" pitchFamily="18" charset="0"/>
              <a:cs typeface="Hadassah Friedlaender" panose="020F0502020204030204" pitchFamily="34" charset="0"/>
            </a:endParaRPr>
          </a:p>
        </p:txBody>
      </p:sp>
      <p:pic>
        <p:nvPicPr>
          <p:cNvPr id="173" name="Google Shape;173;p19"/>
          <p:cNvPicPr preferRelativeResize="0"/>
          <p:nvPr/>
        </p:nvPicPr>
        <p:blipFill rotWithShape="1">
          <a:blip r:embed="rId4"/>
          <a:srcRect l="1118" t="5508" r="-1121" b="57660"/>
          <a:stretch/>
        </p:blipFill>
        <p:spPr>
          <a:xfrm>
            <a:off x="7555110" y="2225040"/>
            <a:ext cx="4641021" cy="2407919"/>
          </a:xfrm>
          <a:prstGeom prst="rect">
            <a:avLst/>
          </a:prstGeom>
          <a:noFill/>
        </p:spPr>
      </p:pic>
      <p:pic>
        <p:nvPicPr>
          <p:cNvPr id="174" name="Google Shape;174;p19" descr="Image may contain: 5 people, people smiling, people sitting, people eating, table, food and indoor"/>
          <p:cNvPicPr preferRelativeResize="0"/>
          <p:nvPr/>
        </p:nvPicPr>
        <p:blipFill rotWithShape="1">
          <a:blip r:embed="rId5"/>
          <a:srcRect l="161" r="-157" b="14771"/>
          <a:stretch/>
        </p:blipFill>
        <p:spPr>
          <a:xfrm>
            <a:off x="7555110" y="4632960"/>
            <a:ext cx="4641021" cy="222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ctrTitle"/>
          </p:nvPr>
        </p:nvSpPr>
        <p:spPr>
          <a:xfrm>
            <a:off x="680321" y="0"/>
            <a:ext cx="5632247" cy="108093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spcAft>
                <a:spcPts val="0"/>
              </a:spcAft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</a:rPr>
              <a:t>Learn A Skill, Share A Skill</a:t>
            </a:r>
          </a:p>
        </p:txBody>
      </p:sp>
      <p:sp>
        <p:nvSpPr>
          <p:cNvPr id="183" name="Google Shape;183;p20"/>
          <p:cNvSpPr txBox="1">
            <a:spLocks noGrp="1"/>
          </p:cNvSpPr>
          <p:nvPr>
            <p:ph type="subTitle" idx="1"/>
          </p:nvPr>
        </p:nvSpPr>
        <p:spPr>
          <a:xfrm>
            <a:off x="680322" y="972530"/>
            <a:ext cx="5632246" cy="359931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342900" lvl="0" indent="-228600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Leadership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Event Planning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Social Media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Marketing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Nonprofit Management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Web Design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Accounting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Legislative Advocacy</a:t>
            </a:r>
          </a:p>
          <a:p>
            <a:pPr marL="342900" lvl="0" indent="-228600" algn="l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Recruitment</a:t>
            </a:r>
          </a:p>
        </p:txBody>
      </p:sp>
      <p:pic>
        <p:nvPicPr>
          <p:cNvPr id="184" name="Google Shape;184;p20" descr="http://www.ccdaweb.org/resources/Pictures/Logo.jpg"/>
          <p:cNvPicPr preferRelativeResize="0"/>
          <p:nvPr/>
        </p:nvPicPr>
        <p:blipFill rotWithShape="1">
          <a:blip r:embed="rId3"/>
          <a:srcRect t="9309" r="2" b="13957"/>
          <a:stretch/>
        </p:blipFill>
        <p:spPr>
          <a:xfrm>
            <a:off x="6984387" y="484632"/>
            <a:ext cx="4719805" cy="283608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4"/>
          <a:srcRect r="4" b="22757"/>
          <a:stretch/>
        </p:blipFill>
        <p:spPr>
          <a:xfrm>
            <a:off x="6984386" y="3320716"/>
            <a:ext cx="4719805" cy="274353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>
            <a:spLocks noGrp="1"/>
          </p:cNvSpPr>
          <p:nvPr>
            <p:ph type="ctrTitle"/>
          </p:nvPr>
        </p:nvSpPr>
        <p:spPr>
          <a:xfrm>
            <a:off x="339603" y="-486941"/>
            <a:ext cx="6752110" cy="137307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4800" b="1" dirty="0">
                <a:solidFill>
                  <a:schemeClr val="tx1"/>
                </a:solidFill>
              </a:rPr>
              <a:t>Got Meeting Space?</a:t>
            </a:r>
          </a:p>
        </p:txBody>
      </p:sp>
      <p:sp>
        <p:nvSpPr>
          <p:cNvPr id="191" name="Google Shape;191;p21"/>
          <p:cNvSpPr txBox="1">
            <a:spLocks noGrp="1"/>
          </p:cNvSpPr>
          <p:nvPr>
            <p:ph type="subTitle" idx="1"/>
          </p:nvPr>
        </p:nvSpPr>
        <p:spPr>
          <a:xfrm>
            <a:off x="339603" y="1151279"/>
            <a:ext cx="5916054" cy="1117687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40"/>
              <a:buChar char="●"/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Bring awareness to your work-place by hosting a CCDA event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Char char="●"/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Donating meeting space reduces the cost of CCDA events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Char char="●"/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Showcase unique services and products by hosting an event</a:t>
            </a: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None/>
            </a:pPr>
            <a:endParaRPr lang="en-US" sz="2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93" name="Google Shape;193;p21" descr="http://www.ccdaweb.org/resources/Pictures/Logo.jpg"/>
          <p:cNvPicPr preferRelativeResize="0"/>
          <p:nvPr/>
        </p:nvPicPr>
        <p:blipFill rotWithShape="1">
          <a:blip r:embed="rId3"/>
          <a:srcRect t="589" r="1" b="5236"/>
          <a:stretch/>
        </p:blipFill>
        <p:spPr>
          <a:xfrm>
            <a:off x="7550980" y="1"/>
            <a:ext cx="4637843" cy="34202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2" name="Google Shape;192;p21"/>
          <p:cNvPicPr preferRelativeResize="0"/>
          <p:nvPr/>
        </p:nvPicPr>
        <p:blipFill rotWithShape="1">
          <a:blip r:embed="rId4"/>
          <a:srcRect l="470" r="1320" b="3"/>
          <a:stretch/>
        </p:blipFill>
        <p:spPr>
          <a:xfrm>
            <a:off x="7550979" y="3420245"/>
            <a:ext cx="4641021" cy="3437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9;p22">
            <a:extLst>
              <a:ext uri="{FF2B5EF4-FFF2-40B4-BE49-F238E27FC236}">
                <a16:creationId xmlns:a16="http://schemas.microsoft.com/office/drawing/2014/main" id="{B6D8525F-BCAE-F442-B7C5-24A16B04196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00722" y="667812"/>
            <a:ext cx="74457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4400" b="1" dirty="0">
                <a:solidFill>
                  <a:schemeClr val="tx1"/>
                </a:solidFill>
              </a:rPr>
              <a:t>Advocate For Career Development</a:t>
            </a:r>
            <a:endParaRPr sz="4400" b="1" dirty="0">
              <a:solidFill>
                <a:schemeClr val="tx1"/>
              </a:solidFill>
            </a:endParaRPr>
          </a:p>
        </p:txBody>
      </p:sp>
      <p:pic>
        <p:nvPicPr>
          <p:cNvPr id="21" name="Google Shape;198;p22">
            <a:extLst>
              <a:ext uri="{FF2B5EF4-FFF2-40B4-BE49-F238E27FC236}">
                <a16:creationId xmlns:a16="http://schemas.microsoft.com/office/drawing/2014/main" id="{E0AAB581-4E54-564A-B2E6-C01E4166D900}"/>
              </a:ext>
            </a:extLst>
          </p:cNvPr>
          <p:cNvPicPr preferRelativeResize="0">
            <a:picLocks noGrp="1"/>
          </p:cNvPicPr>
          <p:nvPr>
            <p:ph type="subTitle" idx="1"/>
          </p:nvPr>
        </p:nvPicPr>
        <p:blipFill rotWithShape="1">
          <a:blip r:embed="rId3">
            <a:alphaModFix/>
          </a:blip>
          <a:stretch/>
        </p:blipFill>
        <p:spPr>
          <a:xfrm>
            <a:off x="5065486" y="788150"/>
            <a:ext cx="4064000" cy="54020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" name="Google Shape;200;p22">
            <a:extLst>
              <a:ext uri="{FF2B5EF4-FFF2-40B4-BE49-F238E27FC236}">
                <a16:creationId xmlns:a16="http://schemas.microsoft.com/office/drawing/2014/main" id="{BB576B91-8CFA-884B-AF75-903E763978AE}"/>
              </a:ext>
            </a:extLst>
          </p:cNvPr>
          <p:cNvSpPr txBox="1">
            <a:spLocks/>
          </p:cNvSpPr>
          <p:nvPr/>
        </p:nvSpPr>
        <p:spPr>
          <a:xfrm>
            <a:off x="41073" y="2158546"/>
            <a:ext cx="5024413" cy="44307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spcBef>
                <a:spcPts val="0"/>
              </a:spcBef>
              <a:buSzPts val="1440"/>
              <a:buFont typeface="Arial" panose="020B0604020202020204" pitchFamily="34" charset="0"/>
              <a:buChar char="●"/>
            </a:pPr>
            <a:r>
              <a:rPr lang="en-US" dirty="0">
                <a:latin typeface="Cambria" panose="02040503050406030204" pitchFamily="18" charset="0"/>
              </a:rPr>
              <a:t>Educate the public about career development</a:t>
            </a:r>
          </a:p>
          <a:p>
            <a:pPr marL="342900" indent="-342900">
              <a:lnSpc>
                <a:spcPct val="115000"/>
              </a:lnSpc>
              <a:buSzPts val="1440"/>
              <a:buFont typeface="Arial" panose="020B0604020202020204" pitchFamily="34" charset="0"/>
              <a:buChar char="●"/>
            </a:pPr>
            <a:r>
              <a:rPr lang="en-US" dirty="0">
                <a:latin typeface="Cambria" panose="02040503050406030204" pitchFamily="18" charset="0"/>
              </a:rPr>
              <a:t>Volunteer for career education events</a:t>
            </a:r>
          </a:p>
          <a:p>
            <a:pPr marL="342900" indent="-342900">
              <a:lnSpc>
                <a:spcPct val="115000"/>
              </a:lnSpc>
              <a:buSzPts val="1440"/>
              <a:buFont typeface="Arial" panose="020B0604020202020204" pitchFamily="34" charset="0"/>
              <a:buChar char="●"/>
            </a:pPr>
            <a:r>
              <a:rPr lang="en-US" dirty="0">
                <a:latin typeface="Cambria" panose="02040503050406030204" pitchFamily="18" charset="0"/>
              </a:rPr>
              <a:t>Help influence public policy regarding career &amp; employment issues</a:t>
            </a:r>
          </a:p>
          <a:p>
            <a:pPr marL="342900" indent="-342900">
              <a:lnSpc>
                <a:spcPct val="115000"/>
              </a:lnSpc>
              <a:buSzPts val="1440"/>
              <a:buFont typeface="Arial" panose="020B0604020202020204" pitchFamily="34" charset="0"/>
              <a:buChar char="●"/>
            </a:pPr>
            <a:r>
              <a:rPr lang="en-US" dirty="0">
                <a:latin typeface="Cambria" panose="02040503050406030204" pitchFamily="18" charset="0"/>
              </a:rPr>
              <a:t>Publicize important legislation regarding career development &amp; employment</a:t>
            </a:r>
          </a:p>
          <a:p>
            <a:pPr marL="342900" indent="-342900">
              <a:lnSpc>
                <a:spcPct val="115000"/>
              </a:lnSpc>
              <a:buSzPts val="1440"/>
              <a:buFont typeface="Arial" panose="020B0604020202020204" pitchFamily="34" charset="0"/>
              <a:buChar char="●"/>
            </a:pPr>
            <a:r>
              <a:rPr lang="en-US" dirty="0">
                <a:latin typeface="Cambria" panose="02040503050406030204" pitchFamily="18" charset="0"/>
              </a:rPr>
              <a:t>Share your enthusiasm for your industry</a:t>
            </a:r>
          </a:p>
        </p:txBody>
      </p:sp>
    </p:spTree>
    <p:extLst>
      <p:ext uri="{BB962C8B-B14F-4D97-AF65-F5344CB8AC3E}">
        <p14:creationId xmlns:p14="http://schemas.microsoft.com/office/powerpoint/2010/main" val="7127691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{C1758F71-7C16-AF4B-A07A-B361349156A3}tf10001124</Template>
  <TotalTime>35</TotalTime>
  <Words>336</Words>
  <Application>Microsoft Macintosh PowerPoint</Application>
  <PresentationFormat>Widescreen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</vt:lpstr>
      <vt:lpstr>Corbel</vt:lpstr>
      <vt:lpstr>Arial</vt:lpstr>
      <vt:lpstr>Wingdings 2</vt:lpstr>
      <vt:lpstr>Trebuchet MS</vt:lpstr>
      <vt:lpstr>Cambria</vt:lpstr>
      <vt:lpstr>Frame</vt:lpstr>
      <vt:lpstr>Join Our Team</vt:lpstr>
      <vt:lpstr>Network, Learn, Serve, Lead</vt:lpstr>
      <vt:lpstr>Opportunities for Elected Positions and Positions at Large</vt:lpstr>
      <vt:lpstr>Board and Committees</vt:lpstr>
      <vt:lpstr>Plan CCDA Events</vt:lpstr>
      <vt:lpstr>It’s Who You Know</vt:lpstr>
      <vt:lpstr>Learn A Skill, Share A Skill</vt:lpstr>
      <vt:lpstr>Got Meeting Space?</vt:lpstr>
      <vt:lpstr>Advocate For Career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Our team</dc:title>
  <dc:creator>MESHKANI_JESSICA</dc:creator>
  <cp:lastModifiedBy>MESHKANI_JESSICA</cp:lastModifiedBy>
  <cp:revision>7</cp:revision>
  <dcterms:created xsi:type="dcterms:W3CDTF">2020-04-02T23:53:22Z</dcterms:created>
  <dcterms:modified xsi:type="dcterms:W3CDTF">2020-04-22T19:25:49Z</dcterms:modified>
</cp:coreProperties>
</file>